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6858000" cx="12192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i7+jnHr28n2acNqZ+lRczfzJWy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7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-italic.fntdata"/><Relationship Id="rId13" Type="http://schemas.openxmlformats.org/officeDocument/2006/relationships/slide" Target="slides/slide9.xml"/><Relationship Id="rId57" Type="http://schemas.openxmlformats.org/officeDocument/2006/relationships/font" Target="fonts/GillSans-bold.fntdata"/><Relationship Id="rId12" Type="http://schemas.openxmlformats.org/officeDocument/2006/relationships/slide" Target="slides/slide8.xml"/><Relationship Id="rId56" Type="http://schemas.openxmlformats.org/officeDocument/2006/relationships/font" Target="fonts/GillSans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cbc175d6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cbc175d6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fcbc175d6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cbc175d6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cbc175d6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fcbc175d67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cbc175d67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fcbc175d67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fcbc175d67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d71b13eaa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fd71b13eaa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fd71b13eaa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d71b13eaa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fd71b13eaa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fd71b13eaa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cbc175d67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fcbc175d67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fcbc175d67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cbc175d67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fcbc175d67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fcbc175d67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cbc175d67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fcbc175d67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fcbc175d67_1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cbc175d67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fcbc175d67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fcbc175d67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bc8f091a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fbc8f091a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fbc8f091a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cbc175d67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fcbc175d67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fcbc175d67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bc8f091a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fbc8f091a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fbc8f091a3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bc8f091a3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fbc8f091a3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cbc175d67_2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fcbc175d67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cbc175d67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fcbc175d67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fcbc175d67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78cb38b50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878cb38b50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cbc175d67_2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fcbc175d67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78cb38b50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878cb38b50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cbc175d67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fcbc175d67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fcbc175d67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cbc175d67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fcbc175d67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e3488b05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fe3488b05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cbc175d67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fcbc175d67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fcc76416d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fcc76416d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fcc76416d0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cbc175d67_2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fcbc175d67_2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fcbc175d67_2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fcbc175d67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fcbc175d67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fcbc175d67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fcbc175d67_2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fcbc175d67_2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fcbc175d67_2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cbc175d67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fcbc175d67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fcbc175d67_2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d71b13eaa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fd71b13eaa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fd71b13eaa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d71b13eaa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fd71b13eaa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fd71b13eaa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fd71b13eaa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fd71b13ea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fd71b13eaa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878cb38b5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878cb38b5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878cb38b5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cbc175d67_2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fcbc175d67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fd71b13eaa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fd71b13eaa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fe95dc954b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fe95dc954b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fdf4e2884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fdf4e2884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fdf4e2884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878eb39979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878eb39979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78eb39979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878eb39979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878eb39979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9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9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9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0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2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2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3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23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23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61" name="Google Shape;61;p24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4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6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7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9" name="Google Shape;79;p2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5" name="Google Shape;15;p1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onexiones digitales" id="102" name="Google Shape;102;p1"/>
          <p:cNvPicPr preferRelativeResize="0"/>
          <p:nvPr/>
        </p:nvPicPr>
        <p:blipFill rotWithShape="1">
          <a:blip r:embed="rId3">
            <a:alphaModFix/>
          </a:blip>
          <a:srcRect b="0" l="13265" r="3502" t="9090"/>
          <a:stretch/>
        </p:blipFill>
        <p:spPr>
          <a:xfrm>
            <a:off x="-18025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04" name="Google Shape;104;p1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7" name="Google Shape;107;p1"/>
          <p:cNvSpPr/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6862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1"/>
          <p:cNvSpPr txBox="1"/>
          <p:nvPr>
            <p:ph type="ctrTitle"/>
          </p:nvPr>
        </p:nvSpPr>
        <p:spPr>
          <a:xfrm>
            <a:off x="581191" y="4572000"/>
            <a:ext cx="10993549" cy="895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s-MX" sz="4400">
                <a:solidFill>
                  <a:schemeClr val="lt1"/>
                </a:solidFill>
              </a:rPr>
              <a:t>TITANIC: KAGGLE CHALLENGE </a:t>
            </a:r>
            <a:endParaRPr/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581194" y="5467246"/>
            <a:ext cx="10993546" cy="895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s-MX" sz="2400">
                <a:solidFill>
                  <a:srgbClr val="7CEBFF"/>
                </a:solidFill>
              </a:rPr>
              <a:t>ADVANCED AI FOR DATA SCIENCE I</a:t>
            </a:r>
            <a:endParaRPr/>
          </a:p>
          <a:p>
            <a:pPr indent="0" lvl="0" marL="0" rtl="0" algn="l">
              <a:spcBef>
                <a:spcPts val="1044"/>
              </a:spcBef>
              <a:spcAft>
                <a:spcPts val="0"/>
              </a:spcAft>
              <a:buSzPts val="2208"/>
              <a:buNone/>
            </a:pPr>
            <a:r>
              <a:rPr lang="es-MX" sz="2400">
                <a:solidFill>
                  <a:srgbClr val="7CEBFF"/>
                </a:solidFill>
              </a:rPr>
              <a:t>TEAM 7 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10963600" y="5550775"/>
            <a:ext cx="630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cbc175d67_0_1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BOXPLOTS / VIOLIN PLOTS</a:t>
            </a:r>
            <a:endParaRPr/>
          </a:p>
        </p:txBody>
      </p:sp>
      <p:sp>
        <p:nvSpPr>
          <p:cNvPr id="193" name="Google Shape;193;g2fcbc175d67_0_1"/>
          <p:cNvSpPr txBox="1"/>
          <p:nvPr>
            <p:ph idx="12" type="sldNum"/>
          </p:nvPr>
        </p:nvSpPr>
        <p:spPr>
          <a:xfrm>
            <a:off x="10305625" y="6003512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94" name="Google Shape;194;g2fcbc175d6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25" y="2054913"/>
            <a:ext cx="5249551" cy="391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fcbc175d67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475" y="2054932"/>
            <a:ext cx="5249551" cy="391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cbc175d67_0_11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/>
              <a:t>BOXPLOTS / VIOLIN PLOTS</a:t>
            </a:r>
            <a:endParaRPr/>
          </a:p>
        </p:txBody>
      </p:sp>
      <p:sp>
        <p:nvSpPr>
          <p:cNvPr id="202" name="Google Shape;202;g2fcbc175d67_0_11"/>
          <p:cNvSpPr txBox="1"/>
          <p:nvPr>
            <p:ph idx="12" type="sldNum"/>
          </p:nvPr>
        </p:nvSpPr>
        <p:spPr>
          <a:xfrm>
            <a:off x="10478300" y="59102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03" name="Google Shape;203;g2fcbc175d6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00" y="2249300"/>
            <a:ext cx="5168800" cy="38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fcbc175d67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175" y="2210608"/>
            <a:ext cx="5272536" cy="3933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DISCRETIZATION</a:t>
            </a:r>
            <a:endParaRPr/>
          </a:p>
        </p:txBody>
      </p:sp>
      <p:sp>
        <p:nvSpPr>
          <p:cNvPr id="211" name="Google Shape;211;p12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12" name="Google Shape;21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132349"/>
            <a:ext cx="5410525" cy="40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325" y="2081825"/>
            <a:ext cx="5410525" cy="4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cbc175d67_0_43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DISCRETIZATION</a:t>
            </a:r>
            <a:endParaRPr/>
          </a:p>
        </p:txBody>
      </p:sp>
      <p:sp>
        <p:nvSpPr>
          <p:cNvPr id="220" name="Google Shape;220;g2fcbc175d67_0_43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21" name="Google Shape;221;g2fcbc175d6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00" y="1827225"/>
            <a:ext cx="5570099" cy="41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fcbc175d67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575" y="1853775"/>
            <a:ext cx="5498875" cy="41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d71b13eaa_0_105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DISCRETIZATION RESULTS</a:t>
            </a:r>
            <a:endParaRPr/>
          </a:p>
        </p:txBody>
      </p:sp>
      <p:sp>
        <p:nvSpPr>
          <p:cNvPr id="229" name="Google Shape;229;g2fd71b13eaa_0_105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30" name="Google Shape;230;g2fd71b13eaa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25" y="2109300"/>
            <a:ext cx="5496826" cy="41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fd71b13eaa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259" y="2109300"/>
            <a:ext cx="5219566" cy="38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d71b13eaa_0_122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DISCRETIZATION RESULTS</a:t>
            </a:r>
            <a:endParaRPr/>
          </a:p>
        </p:txBody>
      </p:sp>
      <p:sp>
        <p:nvSpPr>
          <p:cNvPr id="238" name="Google Shape;238;g2fd71b13eaa_0_122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39" name="Google Shape;239;g2fd71b13eaa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00" y="1837900"/>
            <a:ext cx="5676550" cy="42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fd71b13eaa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475" y="1987593"/>
            <a:ext cx="5275220" cy="393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cbc175d67_1_1"/>
          <p:cNvSpPr/>
          <p:nvPr/>
        </p:nvSpPr>
        <p:spPr>
          <a:xfrm>
            <a:off x="-126125" y="762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47" name="Google Shape;247;g2fcbc175d67_1_1"/>
          <p:cNvGrpSpPr/>
          <p:nvPr/>
        </p:nvGrpSpPr>
        <p:grpSpPr>
          <a:xfrm>
            <a:off x="446534" y="453643"/>
            <a:ext cx="11298813" cy="98700"/>
            <a:chOff x="446534" y="453643"/>
            <a:chExt cx="11298813" cy="98700"/>
          </a:xfrm>
        </p:grpSpPr>
        <p:sp>
          <p:nvSpPr>
            <p:cNvPr id="248" name="Google Shape;248;g2fcbc175d67_1_1"/>
            <p:cNvSpPr/>
            <p:nvPr/>
          </p:nvSpPr>
          <p:spPr>
            <a:xfrm>
              <a:off x="446534" y="457200"/>
              <a:ext cx="3703200" cy="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Google Shape;249;g2fcbc175d67_1_1"/>
            <p:cNvSpPr/>
            <p:nvPr/>
          </p:nvSpPr>
          <p:spPr>
            <a:xfrm>
              <a:off x="8042147" y="453643"/>
              <a:ext cx="3703200" cy="9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Google Shape;250;g2fcbc175d67_1_1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1" name="Google Shape;251;g2fcbc175d67_1_1"/>
          <p:cNvSpPr/>
          <p:nvPr/>
        </p:nvSpPr>
        <p:spPr>
          <a:xfrm>
            <a:off x="484557" y="2615017"/>
            <a:ext cx="11260800" cy="1962600"/>
          </a:xfrm>
          <a:prstGeom prst="rect">
            <a:avLst/>
          </a:prstGeom>
          <a:solidFill>
            <a:schemeClr val="accent1">
              <a:alpha val="9686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g2fcbc175d67_1_1"/>
          <p:cNvSpPr txBox="1"/>
          <p:nvPr>
            <p:ph type="ctrTitle"/>
          </p:nvPr>
        </p:nvSpPr>
        <p:spPr>
          <a:xfrm>
            <a:off x="618191" y="3148725"/>
            <a:ext cx="10993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s-MX" sz="4400">
                <a:solidFill>
                  <a:schemeClr val="lt1"/>
                </a:solidFill>
              </a:rPr>
              <a:t>FEATURE MANIPULATION</a:t>
            </a:r>
            <a:endParaRPr/>
          </a:p>
        </p:txBody>
      </p:sp>
      <p:sp>
        <p:nvSpPr>
          <p:cNvPr id="253" name="Google Shape;253;g2fcbc175d67_1_1"/>
          <p:cNvSpPr txBox="1"/>
          <p:nvPr/>
        </p:nvSpPr>
        <p:spPr>
          <a:xfrm>
            <a:off x="10963600" y="5550775"/>
            <a:ext cx="630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cbc175d67_1_28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NUMERICAL</a:t>
            </a:r>
            <a:r>
              <a:rPr lang="es-MX"/>
              <a:t> CORRELATION MATRIX </a:t>
            </a:r>
            <a:endParaRPr/>
          </a:p>
        </p:txBody>
      </p:sp>
      <p:sp>
        <p:nvSpPr>
          <p:cNvPr id="260" name="Google Shape;260;g2fcbc175d67_1_28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61" name="Google Shape;261;g2fcbc175d67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900" y="1880624"/>
            <a:ext cx="5950025" cy="48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fcbc175d67_1_28"/>
          <p:cNvSpPr txBox="1"/>
          <p:nvPr/>
        </p:nvSpPr>
        <p:spPr>
          <a:xfrm>
            <a:off x="1859525" y="3490400"/>
            <a:ext cx="156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Delete: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Parch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Pclass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cbc175d67_1_5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DATA ENCODING</a:t>
            </a:r>
            <a:endParaRPr/>
          </a:p>
        </p:txBody>
      </p:sp>
      <p:sp>
        <p:nvSpPr>
          <p:cNvPr id="269" name="Google Shape;269;g2fcbc175d67_1_51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270" name="Google Shape;270;g2fcbc175d67_1_51"/>
          <p:cNvSpPr txBox="1"/>
          <p:nvPr/>
        </p:nvSpPr>
        <p:spPr>
          <a:xfrm>
            <a:off x="1018025" y="2536350"/>
            <a:ext cx="18534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AutoNum type="arabicPeriod"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Delete: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Ticket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Name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AutoNum type="arabicPeriod"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One-Hot: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Embarked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AutoNum type="arabicPeriod"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Label: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Sex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1" name="Google Shape;271;g2fcbc175d67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75" y="1979100"/>
            <a:ext cx="5915075" cy="495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fcbc175d67_1_51"/>
          <p:cNvSpPr txBox="1"/>
          <p:nvPr/>
        </p:nvSpPr>
        <p:spPr>
          <a:xfrm>
            <a:off x="1018025" y="5242025"/>
            <a:ext cx="1995300" cy="30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4. </a:t>
            </a: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Delete: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Embarked_S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Embarked_Q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cbc175d67_0_98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FINAL DATASET</a:t>
            </a:r>
            <a:endParaRPr/>
          </a:p>
        </p:txBody>
      </p:sp>
      <p:sp>
        <p:nvSpPr>
          <p:cNvPr id="279" name="Google Shape;279;g2fcbc175d67_0_98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80" name="Google Shape;280;g2fcbc175d67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300" y="2082306"/>
            <a:ext cx="51054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fcbc175d67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475" y="2101475"/>
            <a:ext cx="3981624" cy="42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bc8f091a3_0_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17" name="Google Shape;117;g2fbc8f091a3_0_7"/>
          <p:cNvGrpSpPr/>
          <p:nvPr/>
        </p:nvGrpSpPr>
        <p:grpSpPr>
          <a:xfrm>
            <a:off x="446534" y="453643"/>
            <a:ext cx="11298813" cy="98700"/>
            <a:chOff x="446534" y="453643"/>
            <a:chExt cx="11298813" cy="98700"/>
          </a:xfrm>
        </p:grpSpPr>
        <p:sp>
          <p:nvSpPr>
            <p:cNvPr id="118" name="Google Shape;118;g2fbc8f091a3_0_7"/>
            <p:cNvSpPr/>
            <p:nvPr/>
          </p:nvSpPr>
          <p:spPr>
            <a:xfrm>
              <a:off x="446534" y="457200"/>
              <a:ext cx="3703200" cy="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" name="Google Shape;119;g2fbc8f091a3_0_7"/>
            <p:cNvSpPr/>
            <p:nvPr/>
          </p:nvSpPr>
          <p:spPr>
            <a:xfrm>
              <a:off x="8042147" y="453643"/>
              <a:ext cx="3703200" cy="9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" name="Google Shape;120;g2fbc8f091a3_0_7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1" name="Google Shape;121;g2fbc8f091a3_0_7"/>
          <p:cNvSpPr/>
          <p:nvPr/>
        </p:nvSpPr>
        <p:spPr>
          <a:xfrm>
            <a:off x="484557" y="2615017"/>
            <a:ext cx="11260800" cy="1962600"/>
          </a:xfrm>
          <a:prstGeom prst="rect">
            <a:avLst/>
          </a:prstGeom>
          <a:solidFill>
            <a:schemeClr val="accent1">
              <a:alpha val="9686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2" name="Google Shape;122;g2fbc8f091a3_0_7"/>
          <p:cNvSpPr txBox="1"/>
          <p:nvPr>
            <p:ph type="ctrTitle"/>
          </p:nvPr>
        </p:nvSpPr>
        <p:spPr>
          <a:xfrm>
            <a:off x="618191" y="3148725"/>
            <a:ext cx="10993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s-MX" sz="4400">
                <a:solidFill>
                  <a:schemeClr val="lt1"/>
                </a:solidFill>
              </a:rPr>
              <a:t>EXPLORATORY DATA ANALYSIS</a:t>
            </a:r>
            <a:endParaRPr/>
          </a:p>
        </p:txBody>
      </p:sp>
      <p:sp>
        <p:nvSpPr>
          <p:cNvPr id="123" name="Google Shape;123;g2fbc8f091a3_0_7"/>
          <p:cNvSpPr txBox="1"/>
          <p:nvPr/>
        </p:nvSpPr>
        <p:spPr>
          <a:xfrm>
            <a:off x="10963600" y="5550775"/>
            <a:ext cx="630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cbc175d67_0_124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FINAL ANALYSIS</a:t>
            </a:r>
            <a:endParaRPr/>
          </a:p>
        </p:txBody>
      </p:sp>
      <p:sp>
        <p:nvSpPr>
          <p:cNvPr id="288" name="Google Shape;288;g2fcbc175d67_0_124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289" name="Google Shape;289;g2fcbc175d67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88" y="1880856"/>
            <a:ext cx="6265763" cy="483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fcbc175d67_0_124"/>
          <p:cNvSpPr txBox="1"/>
          <p:nvPr/>
        </p:nvSpPr>
        <p:spPr>
          <a:xfrm>
            <a:off x="7063475" y="2290275"/>
            <a:ext cx="40776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Mean F1 score: </a:t>
            </a:r>
            <a:r>
              <a:rPr b="1" lang="es-MX" sz="1800">
                <a:solidFill>
                  <a:srgbClr val="21212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0.738</a:t>
            </a:r>
            <a:r>
              <a:rPr b="1" lang="es-MX" sz="1800">
                <a:solidFill>
                  <a:srgbClr val="21212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F1 score standard deviation: 0.032 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bc8f091a3_0_21"/>
          <p:cNvSpPr/>
          <p:nvPr/>
        </p:nvSpPr>
        <p:spPr>
          <a:xfrm>
            <a:off x="0" y="-762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7" name="Google Shape;297;g2fbc8f091a3_0_21"/>
          <p:cNvGrpSpPr/>
          <p:nvPr/>
        </p:nvGrpSpPr>
        <p:grpSpPr>
          <a:xfrm>
            <a:off x="446534" y="453643"/>
            <a:ext cx="11298813" cy="98700"/>
            <a:chOff x="446534" y="453643"/>
            <a:chExt cx="11298813" cy="98700"/>
          </a:xfrm>
        </p:grpSpPr>
        <p:sp>
          <p:nvSpPr>
            <p:cNvPr id="298" name="Google Shape;298;g2fbc8f091a3_0_21"/>
            <p:cNvSpPr/>
            <p:nvPr/>
          </p:nvSpPr>
          <p:spPr>
            <a:xfrm>
              <a:off x="446534" y="457200"/>
              <a:ext cx="3703200" cy="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9" name="Google Shape;299;g2fbc8f091a3_0_21"/>
            <p:cNvSpPr/>
            <p:nvPr/>
          </p:nvSpPr>
          <p:spPr>
            <a:xfrm>
              <a:off x="8042147" y="453643"/>
              <a:ext cx="3703200" cy="9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0" name="Google Shape;300;g2fbc8f091a3_0_21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01" name="Google Shape;301;g2fbc8f091a3_0_21"/>
          <p:cNvSpPr/>
          <p:nvPr/>
        </p:nvSpPr>
        <p:spPr>
          <a:xfrm>
            <a:off x="484557" y="2615017"/>
            <a:ext cx="11260800" cy="1962600"/>
          </a:xfrm>
          <a:prstGeom prst="rect">
            <a:avLst/>
          </a:prstGeom>
          <a:solidFill>
            <a:schemeClr val="accent1">
              <a:alpha val="9686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2" name="Google Shape;302;g2fbc8f091a3_0_21"/>
          <p:cNvSpPr txBox="1"/>
          <p:nvPr>
            <p:ph type="ctrTitle"/>
          </p:nvPr>
        </p:nvSpPr>
        <p:spPr>
          <a:xfrm>
            <a:off x="618191" y="3148725"/>
            <a:ext cx="10993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</a:rPr>
              <a:t>MODEL SELECTION</a:t>
            </a:r>
            <a:endParaRPr/>
          </a:p>
        </p:txBody>
      </p:sp>
      <p:sp>
        <p:nvSpPr>
          <p:cNvPr id="303" name="Google Shape;303;g2fbc8f091a3_0_21"/>
          <p:cNvSpPr txBox="1"/>
          <p:nvPr/>
        </p:nvSpPr>
        <p:spPr>
          <a:xfrm>
            <a:off x="10963600" y="5550775"/>
            <a:ext cx="630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 txBox="1"/>
          <p:nvPr>
            <p:ph type="title"/>
          </p:nvPr>
        </p:nvSpPr>
        <p:spPr>
          <a:xfrm>
            <a:off x="6954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SUPPORT VECTOR MACHINE </a:t>
            </a:r>
            <a:endParaRPr/>
          </a:p>
        </p:txBody>
      </p:sp>
      <p:sp>
        <p:nvSpPr>
          <p:cNvPr id="309" name="Google Shape;309;p13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10" name="Google Shape;310;p13"/>
          <p:cNvSpPr txBox="1"/>
          <p:nvPr/>
        </p:nvSpPr>
        <p:spPr>
          <a:xfrm>
            <a:off x="6792225" y="3149625"/>
            <a:ext cx="33678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7914825" y="2205500"/>
            <a:ext cx="3163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7293950" y="1994025"/>
            <a:ext cx="4702500" cy="4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Reasons: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linearly separable data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Effective with non </a:t>
            </a: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collinear</a:t>
            </a: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data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Works well with unbalanced classes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3" name="Google Shape;31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00" y="2198719"/>
            <a:ext cx="6487424" cy="408371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3"/>
          <p:cNvSpPr txBox="1"/>
          <p:nvPr/>
        </p:nvSpPr>
        <p:spPr>
          <a:xfrm>
            <a:off x="1274025" y="6164025"/>
            <a:ext cx="729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Technologies, D. (2022, 20 september). </a:t>
            </a:r>
            <a:r>
              <a:rPr i="1" lang="es-MX" sz="8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Support Vector Machine? - Datatron</a:t>
            </a:r>
            <a:r>
              <a:rPr lang="es-MX" sz="800">
                <a:solidFill>
                  <a:srgbClr val="05103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Datatron. https://datatron.com/what-is-a-support-vector-machine/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fbc8f091a3_0_37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RANDOM FOREST </a:t>
            </a:r>
            <a:endParaRPr/>
          </a:p>
        </p:txBody>
      </p:sp>
      <p:sp>
        <p:nvSpPr>
          <p:cNvPr id="320" name="Google Shape;320;g2fbc8f091a3_0_37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21" name="Google Shape;321;g2fbc8f091a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49" y="2034500"/>
            <a:ext cx="4286725" cy="42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fbc8f091a3_0_37"/>
          <p:cNvSpPr txBox="1"/>
          <p:nvPr/>
        </p:nvSpPr>
        <p:spPr>
          <a:xfrm>
            <a:off x="6038150" y="21091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Reasons:</a:t>
            </a:r>
            <a:endParaRPr/>
          </a:p>
        </p:txBody>
      </p:sp>
      <p:sp>
        <p:nvSpPr>
          <p:cNvPr id="323" name="Google Shape;323;g2fbc8f091a3_0_37"/>
          <p:cNvSpPr txBox="1"/>
          <p:nvPr/>
        </p:nvSpPr>
        <p:spPr>
          <a:xfrm>
            <a:off x="5719600" y="3148900"/>
            <a:ext cx="60054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Non-linear relationships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Great for categorical and ordinal data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Feature Importance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24" name="Google Shape;324;g2fbc8f091a3_0_37"/>
          <p:cNvSpPr txBox="1"/>
          <p:nvPr/>
        </p:nvSpPr>
        <p:spPr>
          <a:xfrm>
            <a:off x="1050350" y="6321225"/>
            <a:ext cx="57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Cotten, S. (2022, 28 august). </a:t>
            </a:r>
            <a:r>
              <a:rPr i="1"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Classification</a:t>
            </a:r>
            <a:r>
              <a:rPr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Pinterest. https://pt.pinterest.com/pin/848787861035795075/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cbc175d67_2_125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LOGISTIC REGRESSION</a:t>
            </a:r>
            <a:endParaRPr/>
          </a:p>
        </p:txBody>
      </p:sp>
      <p:sp>
        <p:nvSpPr>
          <p:cNvPr id="330" name="Google Shape;330;g2fcbc175d67_2_125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31" name="Google Shape;331;g2fcbc175d67_2_125"/>
          <p:cNvSpPr txBox="1"/>
          <p:nvPr/>
        </p:nvSpPr>
        <p:spPr>
          <a:xfrm>
            <a:off x="6441925" y="2160125"/>
            <a:ext cx="5283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Reasons: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Simplicity and p</a:t>
            </a: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robabilistic </a:t>
            </a: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Interpretability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Great for binary and discrete dataset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Gill Sans"/>
              <a:buChar char="●"/>
            </a:pPr>
            <a:r>
              <a:rPr lang="es-MX" sz="3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 multicollinearity issues </a:t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2" name="Google Shape;332;g2fcbc175d67_2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50" y="2160131"/>
            <a:ext cx="54006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fcbc175d67_2_125"/>
          <p:cNvSpPr txBox="1"/>
          <p:nvPr/>
        </p:nvSpPr>
        <p:spPr>
          <a:xfrm>
            <a:off x="832750" y="6404775"/>
            <a:ext cx="660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Chakure, A. (2023, 22 diciembre). </a:t>
            </a:r>
            <a:r>
              <a:rPr i="1"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logistic regression?</a:t>
            </a:r>
            <a:r>
              <a:rPr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Built In. https://builtin.com/data-science/what-is-logistic-regression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cbc175d67_0_71"/>
          <p:cNvSpPr/>
          <p:nvPr/>
        </p:nvSpPr>
        <p:spPr>
          <a:xfrm>
            <a:off x="0" y="-762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40" name="Google Shape;340;g2fcbc175d67_0_71"/>
          <p:cNvGrpSpPr/>
          <p:nvPr/>
        </p:nvGrpSpPr>
        <p:grpSpPr>
          <a:xfrm>
            <a:off x="446534" y="453643"/>
            <a:ext cx="11298813" cy="98700"/>
            <a:chOff x="446534" y="453643"/>
            <a:chExt cx="11298813" cy="98700"/>
          </a:xfrm>
        </p:grpSpPr>
        <p:sp>
          <p:nvSpPr>
            <p:cNvPr id="341" name="Google Shape;341;g2fcbc175d67_0_71"/>
            <p:cNvSpPr/>
            <p:nvPr/>
          </p:nvSpPr>
          <p:spPr>
            <a:xfrm>
              <a:off x="446534" y="457200"/>
              <a:ext cx="3703200" cy="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2" name="Google Shape;342;g2fcbc175d67_0_71"/>
            <p:cNvSpPr/>
            <p:nvPr/>
          </p:nvSpPr>
          <p:spPr>
            <a:xfrm>
              <a:off x="8042147" y="453643"/>
              <a:ext cx="3703200" cy="9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3" name="Google Shape;343;g2fcbc175d67_0_71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44" name="Google Shape;344;g2fcbc175d67_0_71"/>
          <p:cNvSpPr/>
          <p:nvPr/>
        </p:nvSpPr>
        <p:spPr>
          <a:xfrm>
            <a:off x="484557" y="2615017"/>
            <a:ext cx="11260800" cy="1962600"/>
          </a:xfrm>
          <a:prstGeom prst="rect">
            <a:avLst/>
          </a:prstGeom>
          <a:solidFill>
            <a:schemeClr val="accent1">
              <a:alpha val="9686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5" name="Google Shape;345;g2fcbc175d67_0_71"/>
          <p:cNvSpPr txBox="1"/>
          <p:nvPr>
            <p:ph type="ctrTitle"/>
          </p:nvPr>
        </p:nvSpPr>
        <p:spPr>
          <a:xfrm>
            <a:off x="618191" y="3148725"/>
            <a:ext cx="10993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</a:rPr>
              <a:t>MODEL TESTING</a:t>
            </a:r>
            <a:endParaRPr/>
          </a:p>
        </p:txBody>
      </p:sp>
      <p:sp>
        <p:nvSpPr>
          <p:cNvPr id="346" name="Google Shape;346;g2fcbc175d67_0_71"/>
          <p:cNvSpPr txBox="1"/>
          <p:nvPr/>
        </p:nvSpPr>
        <p:spPr>
          <a:xfrm>
            <a:off x="10963600" y="5550775"/>
            <a:ext cx="630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78cb38b50_0_34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MODEL TESTING</a:t>
            </a:r>
            <a:endParaRPr/>
          </a:p>
        </p:txBody>
      </p:sp>
      <p:sp>
        <p:nvSpPr>
          <p:cNvPr id="352" name="Google Shape;352;g2878cb38b50_0_34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53" name="Google Shape;353;g2878cb38b5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811" y="2189500"/>
            <a:ext cx="4239875" cy="35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878cb38b50_0_34"/>
          <p:cNvSpPr txBox="1"/>
          <p:nvPr/>
        </p:nvSpPr>
        <p:spPr>
          <a:xfrm>
            <a:off x="2760300" y="6490825"/>
            <a:ext cx="830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Arif, A., &amp; Arif, A. (2023, 19 octubre). How Cross-Validation works in Machine Learning - Dataaspirant. </a:t>
            </a:r>
            <a:r>
              <a:rPr i="1"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Dataaspirant - A Data Science Portal For Beginners</a:t>
            </a:r>
            <a:r>
              <a:rPr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https://dataaspirant.com/cross-validation/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5" name="Google Shape;355;g2878cb38b50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650" y="2069394"/>
            <a:ext cx="4195898" cy="279726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878cb38b50_0_34"/>
          <p:cNvSpPr txBox="1"/>
          <p:nvPr/>
        </p:nvSpPr>
        <p:spPr>
          <a:xfrm>
            <a:off x="643200" y="4866650"/>
            <a:ext cx="46635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Best parameters for SVM: {'C': 1, 'gamma': 'scale', 'kernel': 'rbf'}</a:t>
            </a:r>
            <a:endParaRPr sz="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Best parameters for Random Forest: {'criterion': 'entropy', 'max_depth': 10, 'min_samples_split': 10, 'n_estimators': 200}</a:t>
            </a:r>
            <a:endParaRPr sz="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s-MX" sz="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Best parameters for Logistic Regression: {'C': 1, 'penalty': 'l2', 'solver': 'saga'}</a:t>
            </a:r>
            <a:endParaRPr sz="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g2878cb38b50_0_34"/>
          <p:cNvSpPr txBox="1"/>
          <p:nvPr/>
        </p:nvSpPr>
        <p:spPr>
          <a:xfrm>
            <a:off x="2760300" y="6321225"/>
            <a:ext cx="1112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colaboradores de Wikipedia. (s. f.). </a:t>
            </a:r>
            <a:r>
              <a:rPr i="1"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Archivo:Hyperparameter Optimization using Grid Search.svg - Wikipedia, la enciclopedia libre</a:t>
            </a:r>
            <a:r>
              <a:rPr lang="es-MX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https://es.m.wikipedia.org/wiki/Archivo:Hyperparameter_Optimization_using_Grid_Search.svg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cbc175d67_2_80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GENERAL METRICS</a:t>
            </a:r>
            <a:endParaRPr/>
          </a:p>
        </p:txBody>
      </p:sp>
      <p:sp>
        <p:nvSpPr>
          <p:cNvPr id="363" name="Google Shape;363;g2fcbc175d67_2_80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64" name="Google Shape;364;g2fcbc175d67_2_80"/>
          <p:cNvSpPr txBox="1"/>
          <p:nvPr/>
        </p:nvSpPr>
        <p:spPr>
          <a:xfrm>
            <a:off x="526063" y="1983375"/>
            <a:ext cx="322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Support Vector Machine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Google Shape;365;g2fcbc175d67_2_80"/>
          <p:cNvSpPr txBox="1"/>
          <p:nvPr/>
        </p:nvSpPr>
        <p:spPr>
          <a:xfrm>
            <a:off x="4935150" y="1983375"/>
            <a:ext cx="273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Random Forest 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Google Shape;366;g2fcbc175d67_2_80"/>
          <p:cNvSpPr txBox="1"/>
          <p:nvPr/>
        </p:nvSpPr>
        <p:spPr>
          <a:xfrm>
            <a:off x="8859425" y="1983375"/>
            <a:ext cx="273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7" name="Google Shape;367;g2fcbc175d67_2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50" y="2822450"/>
            <a:ext cx="3785708" cy="25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fcbc175d67_2_80"/>
          <p:cNvSpPr txBox="1"/>
          <p:nvPr/>
        </p:nvSpPr>
        <p:spPr>
          <a:xfrm>
            <a:off x="5982059" y="4443389"/>
            <a:ext cx="14214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9" name="Google Shape;369;g2fcbc175d67_2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484" y="2881541"/>
            <a:ext cx="3429829" cy="244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fcbc175d67_2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1340" y="2868655"/>
            <a:ext cx="3529360" cy="246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78cb38b50_0_44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CONFUSION MATRICES</a:t>
            </a:r>
            <a:endParaRPr/>
          </a:p>
        </p:txBody>
      </p:sp>
      <p:sp>
        <p:nvSpPr>
          <p:cNvPr id="376" name="Google Shape;376;g2878cb38b50_0_44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377" name="Google Shape;377;g2878cb38b50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622" y="2813730"/>
            <a:ext cx="3860453" cy="261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878cb38b50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622" y="2863423"/>
            <a:ext cx="3860453" cy="261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878cb38b50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50" y="2813725"/>
            <a:ext cx="3860453" cy="261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cbc175d67_0_83"/>
          <p:cNvSpPr/>
          <p:nvPr/>
        </p:nvSpPr>
        <p:spPr>
          <a:xfrm>
            <a:off x="0" y="-762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86" name="Google Shape;386;g2fcbc175d67_0_83"/>
          <p:cNvGrpSpPr/>
          <p:nvPr/>
        </p:nvGrpSpPr>
        <p:grpSpPr>
          <a:xfrm>
            <a:off x="446534" y="453643"/>
            <a:ext cx="11298813" cy="98700"/>
            <a:chOff x="446534" y="453643"/>
            <a:chExt cx="11298813" cy="98700"/>
          </a:xfrm>
        </p:grpSpPr>
        <p:sp>
          <p:nvSpPr>
            <p:cNvPr id="387" name="Google Shape;387;g2fcbc175d67_0_83"/>
            <p:cNvSpPr/>
            <p:nvPr/>
          </p:nvSpPr>
          <p:spPr>
            <a:xfrm>
              <a:off x="446534" y="457200"/>
              <a:ext cx="3703200" cy="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8" name="Google Shape;388;g2fcbc175d67_0_83"/>
            <p:cNvSpPr/>
            <p:nvPr/>
          </p:nvSpPr>
          <p:spPr>
            <a:xfrm>
              <a:off x="8042147" y="453643"/>
              <a:ext cx="3703200" cy="9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9" name="Google Shape;389;g2fcbc175d67_0_83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0" name="Google Shape;390;g2fcbc175d67_0_83"/>
          <p:cNvSpPr/>
          <p:nvPr/>
        </p:nvSpPr>
        <p:spPr>
          <a:xfrm>
            <a:off x="484557" y="2615017"/>
            <a:ext cx="11260800" cy="1962600"/>
          </a:xfrm>
          <a:prstGeom prst="rect">
            <a:avLst/>
          </a:prstGeom>
          <a:solidFill>
            <a:schemeClr val="accent1">
              <a:alpha val="9686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1" name="Google Shape;391;g2fcbc175d67_0_83"/>
          <p:cNvSpPr txBox="1"/>
          <p:nvPr>
            <p:ph type="ctrTitle"/>
          </p:nvPr>
        </p:nvSpPr>
        <p:spPr>
          <a:xfrm>
            <a:off x="618191" y="3148725"/>
            <a:ext cx="10993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>
                <a:solidFill>
                  <a:schemeClr val="lt1"/>
                </a:solidFill>
              </a:rPr>
              <a:t>BEST </a:t>
            </a:r>
            <a:r>
              <a:rPr lang="es-MX" sz="4400">
                <a:solidFill>
                  <a:schemeClr val="lt1"/>
                </a:solidFill>
              </a:rPr>
              <a:t>MODEL</a:t>
            </a:r>
            <a:endParaRPr/>
          </a:p>
        </p:txBody>
      </p:sp>
      <p:sp>
        <p:nvSpPr>
          <p:cNvPr id="392" name="Google Shape;392;g2fcbc175d67_0_83"/>
          <p:cNvSpPr txBox="1"/>
          <p:nvPr/>
        </p:nvSpPr>
        <p:spPr>
          <a:xfrm>
            <a:off x="10963600" y="5550775"/>
            <a:ext cx="630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TARGET DATA DISTRIBUTION</a:t>
            </a:r>
            <a:endParaRPr/>
          </a:p>
        </p:txBody>
      </p:sp>
      <p:sp>
        <p:nvSpPr>
          <p:cNvPr id="130" name="Google Shape;130;p3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31" name="Google Shape;13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75" y="2130465"/>
            <a:ext cx="59912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cbc175d67_2_32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LOGISTIC REGRESSION</a:t>
            </a:r>
            <a:endParaRPr/>
          </a:p>
        </p:txBody>
      </p:sp>
      <p:sp>
        <p:nvSpPr>
          <p:cNvPr id="398" name="Google Shape;398;g2fcbc175d67_2_32"/>
          <p:cNvSpPr txBox="1"/>
          <p:nvPr>
            <p:ph idx="12" type="sldNum"/>
          </p:nvPr>
        </p:nvSpPr>
        <p:spPr>
          <a:xfrm>
            <a:off x="10672600" y="5989562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399" name="Google Shape;399;g2fcbc175d67_2_32"/>
          <p:cNvSpPr txBox="1"/>
          <p:nvPr/>
        </p:nvSpPr>
        <p:spPr>
          <a:xfrm>
            <a:off x="862225" y="2074050"/>
            <a:ext cx="442140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Pros: </a:t>
            </a:r>
            <a:endParaRPr b="1"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Good mean F1 score (0.75)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Good mean accuracy (0.81)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Lower standard deviation for most metrics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Higher mean recall 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Higher mean negative predictive value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Lower mean </a:t>
            </a: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miss rate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Easy interpretation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Fast training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0" name="Google Shape;400;g2fcbc175d67_2_32"/>
          <p:cNvSpPr txBox="1"/>
          <p:nvPr/>
        </p:nvSpPr>
        <p:spPr>
          <a:xfrm>
            <a:off x="6013525" y="2074050"/>
            <a:ext cx="51513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Cons</a:t>
            </a:r>
            <a:r>
              <a:rPr b="1"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endParaRPr b="1"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Lower precision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Higher fallout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Lower specificity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1" name="Google Shape;401;g2fcbc175d67_2_32"/>
          <p:cNvSpPr txBox="1"/>
          <p:nvPr/>
        </p:nvSpPr>
        <p:spPr>
          <a:xfrm>
            <a:off x="6013525" y="3580025"/>
            <a:ext cx="51513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r>
              <a:rPr b="1"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endParaRPr b="1"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Kaggle Score: 0.7751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ill Sans"/>
              <a:buChar char="-"/>
            </a:pPr>
            <a:r>
              <a:rPr lang="es-MX" sz="2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ROC AUC = 0.87</a:t>
            </a:r>
            <a:endParaRPr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fe3488b057_0_11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PYSPARK </a:t>
            </a:r>
            <a:r>
              <a:rPr lang="es-MX"/>
              <a:t>COMPARISON</a:t>
            </a:r>
            <a:r>
              <a:rPr lang="es-MX"/>
              <a:t> </a:t>
            </a:r>
            <a:endParaRPr/>
          </a:p>
        </p:txBody>
      </p:sp>
      <p:sp>
        <p:nvSpPr>
          <p:cNvPr id="407" name="Google Shape;407;g2fe3488b057_0_11"/>
          <p:cNvSpPr txBox="1"/>
          <p:nvPr>
            <p:ph idx="12" type="sldNum"/>
          </p:nvPr>
        </p:nvSpPr>
        <p:spPr>
          <a:xfrm>
            <a:off x="10672600" y="5989562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08" name="Google Shape;408;g2fe3488b057_0_11"/>
          <p:cNvSpPr txBox="1"/>
          <p:nvPr/>
        </p:nvSpPr>
        <p:spPr>
          <a:xfrm>
            <a:off x="887575" y="2674225"/>
            <a:ext cx="36657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3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PySpark Training time:</a:t>
            </a:r>
            <a:r>
              <a:rPr lang="es-MX" sz="23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3.85 seconds</a:t>
            </a:r>
            <a:endParaRPr sz="2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3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SciKit Learn</a:t>
            </a:r>
            <a:r>
              <a:rPr b="1" lang="es-MX" sz="23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Training time:</a:t>
            </a:r>
            <a:r>
              <a:rPr lang="es-MX" sz="23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0.03  seconds</a:t>
            </a:r>
            <a:endParaRPr sz="2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300" u="sng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Too small dataset</a:t>
            </a:r>
            <a:endParaRPr b="1" sz="2300" u="sng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9" name="Google Shape;409;g2fe3488b05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275" y="2535627"/>
            <a:ext cx="6293299" cy="345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cbc175d67_2_24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CONCLUSION</a:t>
            </a:r>
            <a:r>
              <a:rPr lang="es-MX"/>
              <a:t> </a:t>
            </a:r>
            <a:endParaRPr/>
          </a:p>
        </p:txBody>
      </p:sp>
      <p:sp>
        <p:nvSpPr>
          <p:cNvPr id="415" name="Google Shape;415;g2fcbc175d67_2_24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416" name="Google Shape;416;g2fcbc175d67_2_24"/>
          <p:cNvSpPr txBox="1"/>
          <p:nvPr/>
        </p:nvSpPr>
        <p:spPr>
          <a:xfrm>
            <a:off x="422525" y="2441450"/>
            <a:ext cx="4192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/>
              <a:t>General objective: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s-MX" sz="1800">
                <a:solidFill>
                  <a:srgbClr val="FF0000"/>
                </a:solidFill>
              </a:rPr>
              <a:t>Predict Titanic survival of Kaggle dataset 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s-MX" sz="1800">
                <a:solidFill>
                  <a:srgbClr val="FF0000"/>
                </a:solidFill>
              </a:rPr>
              <a:t>Recall  ≥ 0.7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-"/>
            </a:pPr>
            <a:r>
              <a:rPr lang="es-MX" sz="1800">
                <a:solidFill>
                  <a:srgbClr val="FF0000"/>
                </a:solidFill>
              </a:rPr>
              <a:t>Specificity ≥ 0.85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/>
              <a:t>How to do it?: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es-MX" sz="1800">
                <a:solidFill>
                  <a:schemeClr val="accent6"/>
                </a:solidFill>
              </a:rPr>
              <a:t>Analyse the data</a:t>
            </a:r>
            <a:endParaRPr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es-MX" sz="1800">
                <a:solidFill>
                  <a:schemeClr val="accent6"/>
                </a:solidFill>
              </a:rPr>
              <a:t>Fill the missing data</a:t>
            </a:r>
            <a:endParaRPr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es-MX" sz="1800">
                <a:solidFill>
                  <a:schemeClr val="accent6"/>
                </a:solidFill>
              </a:rPr>
              <a:t>Select useful features</a:t>
            </a:r>
            <a:endParaRPr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es-MX" sz="1800">
                <a:solidFill>
                  <a:schemeClr val="accent6"/>
                </a:solidFill>
              </a:rPr>
              <a:t>Select correct algorithms</a:t>
            </a:r>
            <a:endParaRPr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es-MX" sz="1800">
                <a:solidFill>
                  <a:schemeClr val="accent6"/>
                </a:solidFill>
              </a:rPr>
              <a:t>Train the models</a:t>
            </a:r>
            <a:endParaRPr sz="18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-"/>
            </a:pPr>
            <a:r>
              <a:rPr lang="es-MX" sz="1800">
                <a:solidFill>
                  <a:schemeClr val="accent6"/>
                </a:solidFill>
              </a:rPr>
              <a:t>Evaluate the model</a:t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417" name="Google Shape;417;g2fcbc175d67_2_24"/>
          <p:cNvSpPr txBox="1"/>
          <p:nvPr/>
        </p:nvSpPr>
        <p:spPr>
          <a:xfrm>
            <a:off x="4782675" y="2441450"/>
            <a:ext cx="4192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</a:rPr>
              <a:t>Results: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-MX" sz="1800">
                <a:solidFill>
                  <a:schemeClr val="dk1"/>
                </a:solidFill>
              </a:rPr>
              <a:t>Transformed dataset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-MX" sz="1800">
                <a:solidFill>
                  <a:schemeClr val="dk1"/>
                </a:solidFill>
              </a:rPr>
              <a:t>Logistic regression model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-MX" sz="1800">
                <a:solidFill>
                  <a:schemeClr val="dk1"/>
                </a:solidFill>
              </a:rPr>
              <a:t>Mean F1 score: 0.74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-MX" sz="1800">
                <a:solidFill>
                  <a:schemeClr val="dk1"/>
                </a:solidFill>
              </a:rPr>
              <a:t>Mean Specificity: 0.86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-MX" sz="1800">
                <a:solidFill>
                  <a:schemeClr val="dk1"/>
                </a:solidFill>
              </a:rPr>
              <a:t>Mean Recall: 0.73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-MX" sz="1800">
                <a:solidFill>
                  <a:schemeClr val="dk1"/>
                </a:solidFill>
              </a:rPr>
              <a:t>Kaggle Score: 0.7751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</a:rPr>
              <a:t>How to improve?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-MX" sz="1800">
                <a:solidFill>
                  <a:schemeClr val="dk1"/>
                </a:solidFill>
              </a:rPr>
              <a:t>More exhaustive analysis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-MX" sz="1800">
                <a:solidFill>
                  <a:schemeClr val="dk1"/>
                </a:solidFill>
              </a:rPr>
              <a:t>Better feature engineering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-MX" sz="1800">
                <a:solidFill>
                  <a:schemeClr val="dk1"/>
                </a:solidFill>
              </a:rPr>
              <a:t>Better hyperparameter tuning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418" name="Google Shape;418;g2fcbc175d67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875" y="2892972"/>
            <a:ext cx="3202124" cy="240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cc76416d0_0_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25" name="Google Shape;425;g2fcc76416d0_0_10"/>
          <p:cNvGrpSpPr/>
          <p:nvPr/>
        </p:nvGrpSpPr>
        <p:grpSpPr>
          <a:xfrm>
            <a:off x="446534" y="453643"/>
            <a:ext cx="11298813" cy="98700"/>
            <a:chOff x="446534" y="453643"/>
            <a:chExt cx="11298813" cy="98700"/>
          </a:xfrm>
        </p:grpSpPr>
        <p:sp>
          <p:nvSpPr>
            <p:cNvPr id="426" name="Google Shape;426;g2fcc76416d0_0_10"/>
            <p:cNvSpPr/>
            <p:nvPr/>
          </p:nvSpPr>
          <p:spPr>
            <a:xfrm>
              <a:off x="446534" y="457200"/>
              <a:ext cx="3703200" cy="95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7" name="Google Shape;427;g2fcc76416d0_0_10"/>
            <p:cNvSpPr/>
            <p:nvPr/>
          </p:nvSpPr>
          <p:spPr>
            <a:xfrm>
              <a:off x="8042147" y="453643"/>
              <a:ext cx="3703200" cy="9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8" name="Google Shape;428;g2fcc76416d0_0_10"/>
            <p:cNvSpPr/>
            <p:nvPr/>
          </p:nvSpPr>
          <p:spPr>
            <a:xfrm>
              <a:off x="4241830" y="457200"/>
              <a:ext cx="37032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9" name="Google Shape;429;g2fcc76416d0_0_10"/>
          <p:cNvSpPr/>
          <p:nvPr/>
        </p:nvSpPr>
        <p:spPr>
          <a:xfrm>
            <a:off x="484557" y="2615017"/>
            <a:ext cx="11260800" cy="1962600"/>
          </a:xfrm>
          <a:prstGeom prst="rect">
            <a:avLst/>
          </a:prstGeom>
          <a:solidFill>
            <a:schemeClr val="accent1">
              <a:alpha val="9686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0" name="Google Shape;430;g2fcc76416d0_0_10"/>
          <p:cNvSpPr txBox="1"/>
          <p:nvPr>
            <p:ph type="ctrTitle"/>
          </p:nvPr>
        </p:nvSpPr>
        <p:spPr>
          <a:xfrm>
            <a:off x="618191" y="3148725"/>
            <a:ext cx="109935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s-MX" sz="4400">
                <a:solidFill>
                  <a:schemeClr val="lt1"/>
                </a:solidFill>
              </a:rPr>
              <a:t>Q&amp;A</a:t>
            </a:r>
            <a:endParaRPr/>
          </a:p>
        </p:txBody>
      </p:sp>
      <p:sp>
        <p:nvSpPr>
          <p:cNvPr id="431" name="Google Shape;431;g2fcc76416d0_0_10"/>
          <p:cNvSpPr txBox="1"/>
          <p:nvPr/>
        </p:nvSpPr>
        <p:spPr>
          <a:xfrm>
            <a:off x="10963600" y="5550775"/>
            <a:ext cx="630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6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8" name="Google Shape;438;p16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39" name="Google Shape;439;p16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40" name="Google Shape;440;p16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43" name="Google Shape;443;p16"/>
          <p:cNvSpPr txBox="1"/>
          <p:nvPr>
            <p:ph type="ctrTitle"/>
          </p:nvPr>
        </p:nvSpPr>
        <p:spPr>
          <a:xfrm>
            <a:off x="8296275" y="1419226"/>
            <a:ext cx="3081576" cy="1746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es-MX">
                <a:solidFill>
                  <a:srgbClr val="FFFFFF"/>
                </a:solidFill>
              </a:rPr>
              <a:t>THANK YOU</a:t>
            </a:r>
            <a:endParaRPr/>
          </a:p>
        </p:txBody>
      </p:sp>
      <p:sp>
        <p:nvSpPr>
          <p:cNvPr id="444" name="Google Shape;444;p16"/>
          <p:cNvSpPr txBox="1"/>
          <p:nvPr>
            <p:ph idx="1" type="subTitle"/>
          </p:nvPr>
        </p:nvSpPr>
        <p:spPr>
          <a:xfrm>
            <a:off x="8296275" y="3505100"/>
            <a:ext cx="33417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s-MX">
                <a:solidFill>
                  <a:schemeClr val="lt2"/>
                </a:solidFill>
              </a:rPr>
              <a:t>JESÚS ALEXANDER MEISTER CAREAGA A01656699    </a:t>
            </a:r>
            <a:endParaRPr/>
          </a:p>
          <a:p>
            <a:pPr indent="0" lvl="0" marL="0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s-MX">
                <a:solidFill>
                  <a:schemeClr val="lt2"/>
                </a:solidFill>
              </a:rPr>
              <a:t> IKER S. BALI ELIZALDE A01656437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s-MX">
                <a:solidFill>
                  <a:schemeClr val="lt2"/>
                </a:solidFill>
              </a:rPr>
              <a:t>MICHELLE AGUIRRE MARTÍNEZ A01661592</a:t>
            </a:r>
            <a:endParaRPr/>
          </a:p>
          <a:p>
            <a:pPr indent="0" lvl="0" marL="0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s-MX">
                <a:solidFill>
                  <a:schemeClr val="lt2"/>
                </a:solidFill>
              </a:rPr>
              <a:t>DIEGO SÁNCHEZ HERNÁNDEZ 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s-MX">
                <a:solidFill>
                  <a:schemeClr val="lt2"/>
                </a:solidFill>
              </a:rPr>
              <a:t>A01783237</a:t>
            </a:r>
            <a:endParaRPr/>
          </a:p>
          <a:p>
            <a:pPr indent="0" lvl="0" marL="0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Números digitales" id="445" name="Google Shape;445;p16"/>
          <p:cNvPicPr preferRelativeResize="0"/>
          <p:nvPr/>
        </p:nvPicPr>
        <p:blipFill rotWithShape="1">
          <a:blip r:embed="rId3">
            <a:alphaModFix/>
          </a:blip>
          <a:srcRect b="1" l="2189" r="9641" t="0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cbc175d67_2_71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DUPLICATE</a:t>
            </a:r>
            <a:r>
              <a:rPr lang="es-MX"/>
              <a:t> DATA</a:t>
            </a:r>
            <a:endParaRPr/>
          </a:p>
        </p:txBody>
      </p:sp>
      <p:sp>
        <p:nvSpPr>
          <p:cNvPr id="452" name="Google Shape;452;g2fcbc175d67_2_71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53" name="Google Shape;453;g2fcbc175d67_2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50" y="3001544"/>
            <a:ext cx="11554325" cy="2100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cbc175d67_0_108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FINAL ANALYSIS</a:t>
            </a:r>
            <a:endParaRPr/>
          </a:p>
        </p:txBody>
      </p:sp>
      <p:sp>
        <p:nvSpPr>
          <p:cNvPr id="460" name="Google Shape;460;g2fcbc175d67_0_108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61" name="Google Shape;461;g2fcbc175d67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8" y="2019656"/>
            <a:ext cx="10646519" cy="4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cbc175d67_2_44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FINAL ANALYSIS</a:t>
            </a:r>
            <a:endParaRPr/>
          </a:p>
        </p:txBody>
      </p:sp>
      <p:sp>
        <p:nvSpPr>
          <p:cNvPr id="468" name="Google Shape;468;g2fcbc175d67_2_44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69" name="Google Shape;469;g2fcbc175d67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200" y="2007131"/>
            <a:ext cx="10253499" cy="413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cbc175d67_2_5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FINAL ANALYSIS</a:t>
            </a:r>
            <a:endParaRPr/>
          </a:p>
        </p:txBody>
      </p:sp>
      <p:sp>
        <p:nvSpPr>
          <p:cNvPr id="476" name="Google Shape;476;g2fcbc175d67_2_51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77" name="Google Shape;477;g2fcbc175d67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88" y="2019656"/>
            <a:ext cx="10646519" cy="4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d71b13eaa_0_174"/>
          <p:cNvSpPr txBox="1"/>
          <p:nvPr>
            <p:ph type="title"/>
          </p:nvPr>
        </p:nvSpPr>
        <p:spPr>
          <a:xfrm>
            <a:off x="581192" y="7783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FINAL ANALYSIS</a:t>
            </a:r>
            <a:endParaRPr/>
          </a:p>
        </p:txBody>
      </p:sp>
      <p:sp>
        <p:nvSpPr>
          <p:cNvPr id="484" name="Google Shape;484;g2fd71b13eaa_0_174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85" name="Google Shape;485;g2fd71b13eaa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450" y="1944456"/>
            <a:ext cx="7409098" cy="4761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CATEGORICAL DATA DISTRIBUTION</a:t>
            </a:r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92" y="2165945"/>
            <a:ext cx="5586193" cy="416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40" name="Google Shape;14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350" y="2267513"/>
            <a:ext cx="5585358" cy="41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fd71b13eaa_0_3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TRAINING WHILE LEAVING EMBARKED VARIABLES</a:t>
            </a:r>
            <a:endParaRPr/>
          </a:p>
        </p:txBody>
      </p:sp>
      <p:sp>
        <p:nvSpPr>
          <p:cNvPr id="492" name="Google Shape;492;g2fd71b13eaa_0_31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493" name="Google Shape;493;g2fd71b13eaa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300" y="2315631"/>
            <a:ext cx="2962275" cy="41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fd71b13eaa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75" y="2280162"/>
            <a:ext cx="2828636" cy="41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fd71b13eaa_0_31"/>
          <p:cNvPicPr preferRelativeResize="0"/>
          <p:nvPr/>
        </p:nvPicPr>
        <p:blipFill rotWithShape="1">
          <a:blip r:embed="rId5">
            <a:alphaModFix/>
          </a:blip>
          <a:srcRect b="0" l="0" r="0" t="950"/>
          <a:stretch/>
        </p:blipFill>
        <p:spPr>
          <a:xfrm>
            <a:off x="8109775" y="2353175"/>
            <a:ext cx="2828625" cy="4035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d71b13eaa_0_155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CLASSIFICATION REPORTS</a:t>
            </a:r>
            <a:endParaRPr/>
          </a:p>
        </p:txBody>
      </p:sp>
      <p:sp>
        <p:nvSpPr>
          <p:cNvPr id="502" name="Google Shape;502;g2fd71b13eaa_0_155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503" name="Google Shape;503;g2fd71b13eaa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319" y="4380125"/>
            <a:ext cx="4829379" cy="23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fd71b13eaa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125" y="1978012"/>
            <a:ext cx="4675174" cy="21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2fd71b13eaa_0_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518" y="1906150"/>
            <a:ext cx="4591907" cy="23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878cb38b50_0_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ALTERNATIVE MODEL TESTING</a:t>
            </a:r>
            <a:endParaRPr/>
          </a:p>
        </p:txBody>
      </p:sp>
      <p:sp>
        <p:nvSpPr>
          <p:cNvPr id="512" name="Google Shape;512;g2878cb38b50_0_0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513" name="Google Shape;513;g2878cb38b50_0_0"/>
          <p:cNvPicPr preferRelativeResize="0"/>
          <p:nvPr/>
        </p:nvPicPr>
        <p:blipFill rotWithShape="1">
          <a:blip r:embed="rId3">
            <a:alphaModFix/>
          </a:blip>
          <a:srcRect b="0" l="0" r="0" t="882"/>
          <a:stretch/>
        </p:blipFill>
        <p:spPr>
          <a:xfrm>
            <a:off x="2441525" y="2405675"/>
            <a:ext cx="3265200" cy="35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878cb38b50_0_0"/>
          <p:cNvPicPr preferRelativeResize="0"/>
          <p:nvPr/>
        </p:nvPicPr>
        <p:blipFill rotWithShape="1">
          <a:blip r:embed="rId4">
            <a:alphaModFix/>
          </a:blip>
          <a:srcRect b="0" l="0" r="0" t="1739"/>
          <a:stretch/>
        </p:blipFill>
        <p:spPr>
          <a:xfrm>
            <a:off x="6195525" y="2405675"/>
            <a:ext cx="3554950" cy="36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fcbc175d67_2_108"/>
          <p:cNvSpPr txBox="1"/>
          <p:nvPr>
            <p:ph type="title"/>
          </p:nvPr>
        </p:nvSpPr>
        <p:spPr>
          <a:xfrm>
            <a:off x="581242" y="648231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F1 VALUES </a:t>
            </a:r>
            <a:endParaRPr/>
          </a:p>
        </p:txBody>
      </p:sp>
      <p:sp>
        <p:nvSpPr>
          <p:cNvPr id="520" name="Google Shape;520;g2fcbc175d67_2_108"/>
          <p:cNvSpPr txBox="1"/>
          <p:nvPr>
            <p:ph idx="12" type="sldNum"/>
          </p:nvPr>
        </p:nvSpPr>
        <p:spPr>
          <a:xfrm>
            <a:off x="11085725" y="5956125"/>
            <a:ext cx="5250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521" name="Google Shape;521;g2fcbc175d67_2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00" y="2686475"/>
            <a:ext cx="3794270" cy="27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fcbc175d67_2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006" y="2687803"/>
            <a:ext cx="3555549" cy="271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fcbc175d67_2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8570" y="2692763"/>
            <a:ext cx="3645954" cy="271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fd71b13eaa_0_147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LOGISTIC REGRESSION</a:t>
            </a:r>
            <a:endParaRPr/>
          </a:p>
        </p:txBody>
      </p:sp>
      <p:sp>
        <p:nvSpPr>
          <p:cNvPr id="529" name="Google Shape;529;g2fd71b13eaa_0_147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530" name="Google Shape;530;g2fd71b13eaa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400" y="2849724"/>
            <a:ext cx="5665376" cy="28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fd71b13eaa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951" y="2804093"/>
            <a:ext cx="246697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fe95dc954b_2_6"/>
          <p:cNvSpPr txBox="1"/>
          <p:nvPr>
            <p:ph type="title"/>
          </p:nvPr>
        </p:nvSpPr>
        <p:spPr>
          <a:xfrm>
            <a:off x="6954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LOGISTIC REGRESSION</a:t>
            </a:r>
            <a:endParaRPr/>
          </a:p>
        </p:txBody>
      </p:sp>
      <p:sp>
        <p:nvSpPr>
          <p:cNvPr id="537" name="Google Shape;537;g2fe95dc954b_2_6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538" name="Google Shape;538;g2fe95dc954b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038" y="2321081"/>
            <a:ext cx="6257925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fdf4e2884b_0_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Precision Recall Curves</a:t>
            </a:r>
            <a:endParaRPr/>
          </a:p>
        </p:txBody>
      </p:sp>
      <p:sp>
        <p:nvSpPr>
          <p:cNvPr id="545" name="Google Shape;545;g2fdf4e2884b_0_0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546" name="Google Shape;546;g2fdf4e288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125" y="1868256"/>
            <a:ext cx="3902475" cy="330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fdf4e2884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125" y="1868256"/>
            <a:ext cx="3779600" cy="320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fdf4e2884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68256"/>
            <a:ext cx="3900325" cy="330605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2fdf4e2884b_0_0"/>
          <p:cNvSpPr txBox="1"/>
          <p:nvPr/>
        </p:nvSpPr>
        <p:spPr>
          <a:xfrm>
            <a:off x="1331225" y="5491825"/>
            <a:ext cx="16419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878eb39979_0_5"/>
          <p:cNvSpPr txBox="1"/>
          <p:nvPr>
            <p:ph type="title"/>
          </p:nvPr>
        </p:nvSpPr>
        <p:spPr>
          <a:xfrm>
            <a:off x="581242" y="648231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YOUDEN INDEX</a:t>
            </a:r>
            <a:endParaRPr/>
          </a:p>
        </p:txBody>
      </p:sp>
      <p:sp>
        <p:nvSpPr>
          <p:cNvPr id="555" name="Google Shape;555;g2878eb39979_0_5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556" name="Google Shape;556;g2878eb39979_0_5"/>
          <p:cNvSpPr txBox="1"/>
          <p:nvPr/>
        </p:nvSpPr>
        <p:spPr>
          <a:xfrm>
            <a:off x="8010150" y="1361250"/>
            <a:ext cx="3600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Youden Index: </a:t>
            </a:r>
            <a:r>
              <a:rPr i="1" lang="es-MX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specificity + recall - 1</a:t>
            </a:r>
            <a:endParaRPr i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7" name="Google Shape;557;g2878eb3997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663" y="2207481"/>
            <a:ext cx="6698680" cy="398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78eb39979_1_7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CATEGORICAL DATA DISTRIBUTION</a:t>
            </a:r>
            <a:endParaRPr/>
          </a:p>
        </p:txBody>
      </p:sp>
      <p:pic>
        <p:nvPicPr>
          <p:cNvPr id="147" name="Google Shape;147;g2878eb39979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90" y="2323846"/>
            <a:ext cx="5484044" cy="4091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878eb39979_1_7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49" name="Google Shape;149;g2878eb39979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450" y="2338694"/>
            <a:ext cx="5444251" cy="406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CATEGORICAL DATA DISTRIBUTION</a:t>
            </a:r>
            <a:endParaRPr/>
          </a:p>
        </p:txBody>
      </p:sp>
      <p:sp>
        <p:nvSpPr>
          <p:cNvPr id="156" name="Google Shape;156;p6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57" name="Google Shape;1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00" y="2171324"/>
            <a:ext cx="5562624" cy="4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025" y="2259550"/>
            <a:ext cx="5285999" cy="394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NUMERICAL DATA DISTRIBUTION</a:t>
            </a:r>
            <a:endParaRPr/>
          </a:p>
        </p:txBody>
      </p:sp>
      <p:sp>
        <p:nvSpPr>
          <p:cNvPr id="165" name="Google Shape;165;p7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66" name="Google Shape;16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88" y="2081950"/>
            <a:ext cx="5113787" cy="38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825" y="2022790"/>
            <a:ext cx="5272358" cy="393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NUMERICAL DATA DISTRIBUTION</a:t>
            </a:r>
            <a:endParaRPr/>
          </a:p>
        </p:txBody>
      </p:sp>
      <p:sp>
        <p:nvSpPr>
          <p:cNvPr id="174" name="Google Shape;174;p8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75" name="Google Shape;1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161225"/>
            <a:ext cx="5269375" cy="39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587" y="2161225"/>
            <a:ext cx="5156737" cy="38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MX"/>
              <a:t>MISSING DATA </a:t>
            </a:r>
            <a:endParaRPr/>
          </a:p>
        </p:txBody>
      </p:sp>
      <p:pic>
        <p:nvPicPr>
          <p:cNvPr id="183" name="Google Shape;183;p11"/>
          <p:cNvPicPr preferRelativeResize="0"/>
          <p:nvPr/>
        </p:nvPicPr>
        <p:blipFill rotWithShape="1">
          <a:blip r:embed="rId3">
            <a:alphaModFix/>
          </a:blip>
          <a:srcRect b="63607" l="0" r="0" t="0"/>
          <a:stretch/>
        </p:blipFill>
        <p:spPr>
          <a:xfrm>
            <a:off x="8793775" y="2019925"/>
            <a:ext cx="1764525" cy="164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85" name="Google Shape;18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525" y="2100100"/>
            <a:ext cx="7277301" cy="41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8747988" y="3962900"/>
            <a:ext cx="1856100" cy="22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Median: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Age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Fare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Mode: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Embarked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Remove:</a:t>
            </a:r>
            <a:endParaRPr b="1"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-"/>
            </a:pPr>
            <a:r>
              <a:rPr lang="es-MX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Cabin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o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2024-09-02T16:41:28Z</dcterms:created>
  <dc:creator>Iker Sebastián Bali Elizalde</dc:creator>
</cp:coreProperties>
</file>